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23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2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9900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291" autoAdjust="0"/>
  </p:normalViewPr>
  <p:slideViewPr>
    <p:cSldViewPr>
      <p:cViewPr varScale="1">
        <p:scale>
          <a:sx n="91" d="100"/>
          <a:sy n="91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048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19400"/>
            <a:ext cx="4724400" cy="175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0E95BBC-88AB-4916-A4F0-4E668D8005FC}"/>
              </a:ext>
            </a:extLst>
          </p:cNvPr>
          <p:cNvSpPr/>
          <p:nvPr/>
        </p:nvSpPr>
        <p:spPr>
          <a:xfrm>
            <a:off x="4343400" y="196870"/>
            <a:ext cx="457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B.A. </a:t>
            </a:r>
            <a:r>
              <a:rPr lang="en-US" sz="4800" b="1" dirty="0" smtClean="0">
                <a:solidFill>
                  <a:srgbClr val="7030A0"/>
                </a:solidFill>
              </a:rPr>
              <a:t>3RD </a:t>
            </a:r>
            <a:r>
              <a:rPr lang="en-US" sz="4800" b="1" dirty="0">
                <a:solidFill>
                  <a:srgbClr val="7030A0"/>
                </a:solidFill>
              </a:rPr>
              <a:t>YEAR</a:t>
            </a:r>
            <a:endParaRPr lang="en-US" sz="3600" b="1" dirty="0">
              <a:solidFill>
                <a:srgbClr val="7030A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COURSE NAME: </a:t>
            </a:r>
            <a:r>
              <a:rPr lang="en-US" sz="4400" b="1" dirty="0" smtClean="0">
                <a:solidFill>
                  <a:srgbClr val="FF0000"/>
                </a:solidFill>
              </a:rPr>
              <a:t>METHODS OF TEACHING IN PHYSICAL EDUCATION</a:t>
            </a:r>
            <a:endParaRPr lang="en-US" sz="4000" b="1" dirty="0">
              <a:solidFill>
                <a:srgbClr val="FF0000"/>
              </a:solidFill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COURSE </a:t>
            </a:r>
            <a:r>
              <a:rPr lang="en-US" sz="4800" b="1" dirty="0">
                <a:solidFill>
                  <a:srgbClr val="002060"/>
                </a:solidFill>
              </a:rPr>
              <a:t>CODE: </a:t>
            </a:r>
            <a:r>
              <a:rPr lang="en-US" sz="4800" b="1" dirty="0" smtClean="0">
                <a:solidFill>
                  <a:srgbClr val="002060"/>
                </a:solidFill>
              </a:rPr>
              <a:t>PED307TH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7687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8407AEE-87E5-4259-B378-DA80629601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207" y="270164"/>
            <a:ext cx="8519583" cy="6019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3DFDED-B469-4BA0-ABCE-B3D8108EB3C4}"/>
              </a:ext>
            </a:extLst>
          </p:cNvPr>
          <p:cNvSpPr/>
          <p:nvPr/>
        </p:nvSpPr>
        <p:spPr>
          <a:xfrm>
            <a:off x="685800" y="1219200"/>
            <a:ext cx="7619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</a:rPr>
              <a:t>EVALUATION</a:t>
            </a:r>
            <a:endParaRPr lang="en-US" sz="1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707C6A-24DD-4FB6-B4C2-21AF6A10B5F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TOPICS TO BE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6D11E5-D21D-4DCB-B446-38F510FCD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EVALUATION </a:t>
            </a:r>
            <a:r>
              <a:rPr lang="en-US" b="1" dirty="0" smtClean="0">
                <a:solidFill>
                  <a:srgbClr val="FF0000"/>
                </a:solidFill>
              </a:rPr>
              <a:t>MEANS</a:t>
            </a:r>
          </a:p>
          <a:p>
            <a:r>
              <a:rPr lang="en-US" b="1" dirty="0" smtClean="0"/>
              <a:t>IMPORTANCE OF </a:t>
            </a:r>
            <a:r>
              <a:rPr lang="en-US" b="1" dirty="0" smtClean="0"/>
              <a:t>EVALUATION</a:t>
            </a:r>
          </a:p>
          <a:p>
            <a:r>
              <a:rPr lang="en-US" b="1" dirty="0" smtClean="0"/>
              <a:t>SUPERVISION</a:t>
            </a:r>
          </a:p>
          <a:p>
            <a:r>
              <a:rPr lang="en-US" b="1" dirty="0" smtClean="0"/>
              <a:t>QUALITY OF SUPERVISOR</a:t>
            </a:r>
            <a:endParaRPr lang="en-US" b="1" dirty="0" smtClean="0"/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64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BF8BD6-687B-4E9B-9FEC-28F653318DC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EVALUATION MEANS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is a process that critically examines a program.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involves collecting and analyzing information about a program's activities, characteristics, and outcomes. </a:t>
            </a:r>
            <a:endParaRPr lang="en-US" dirty="0" smtClean="0"/>
          </a:p>
          <a:p>
            <a:r>
              <a:rPr lang="en-US" dirty="0" smtClean="0"/>
              <a:t>Its </a:t>
            </a:r>
            <a:r>
              <a:rPr lang="en-US" dirty="0" smtClean="0"/>
              <a:t>purpose is to make judgments about a program, to improve its effectiveness, and/or to inform programming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4176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IMPORTANCE OF EVALUATION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Evaluation is important to the classroom teachers, supervisors, and administrators in directing as well as guiding teaching and learning.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  <a:r>
              <a:rPr lang="en-US" dirty="0" smtClean="0"/>
              <a:t>. Evaluation aids in devising more effective instructional materials and procedures of instruction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3. Evaluation also helps to measure the validity and reliability of instruction.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</a:t>
            </a:r>
            <a:r>
              <a:rPr lang="en-US" dirty="0" smtClean="0"/>
              <a:t>. Evaluation stimulates students to study.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</a:t>
            </a:r>
            <a:r>
              <a:rPr lang="en-US" dirty="0" smtClean="0"/>
              <a:t>. Evaluation helps teachers to discover the needs of the pupils.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6. Evaluation can be used to enforce external standards upon the individual class or school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7. Evaluation, likewise, helps to provide objective evidences for effective cooperation between parents and teachers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8. Evaluation helps parents to understand pupil-growth, interests, and potentials.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9</a:t>
            </a:r>
            <a:r>
              <a:rPr lang="en-US" dirty="0" smtClean="0"/>
              <a:t>. Evaluation is helpful to the teacher.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10</a:t>
            </a:r>
            <a:r>
              <a:rPr lang="en-US" dirty="0" smtClean="0"/>
              <a:t>. Evaluation is helpful in securing support for the school from the government.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SUPERVISION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Supervision can have different forms and functions, and there are a wide variety of terms used depending on your place of work. These include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Practice / clinical supervision, which aims to support learning and develop competency related to a specific clinical task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Professional supervision, which is largely focused on identifying professional learning and </a:t>
            </a:r>
            <a:r>
              <a:rPr lang="en-US" dirty="0" smtClean="0"/>
              <a:t>d</a:t>
            </a:r>
          </a:p>
          <a:p>
            <a:pPr lvl="1"/>
            <a:r>
              <a:rPr lang="en-US" dirty="0" smtClean="0"/>
              <a:t>Operational/line </a:t>
            </a:r>
            <a:r>
              <a:rPr lang="en-US" dirty="0" err="1" smtClean="0"/>
              <a:t>managementevelopment</a:t>
            </a:r>
            <a:r>
              <a:rPr lang="en-US" dirty="0" smtClean="0"/>
              <a:t> needs and CPD.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Effective </a:t>
            </a:r>
            <a:r>
              <a:rPr lang="en-US" b="1" dirty="0" smtClean="0"/>
              <a:t>Communication</a:t>
            </a:r>
          </a:p>
          <a:p>
            <a:r>
              <a:rPr lang="en-US" dirty="0" smtClean="0"/>
              <a:t>A </a:t>
            </a:r>
            <a:r>
              <a:rPr lang="en-US" dirty="0" smtClean="0"/>
              <a:t>majority of workplace failures can be attributed to ineffective or inaccurate communication, making it an especially important quality for leadership. </a:t>
            </a:r>
            <a:endParaRPr lang="en-US" dirty="0" smtClean="0"/>
          </a:p>
          <a:p>
            <a:r>
              <a:rPr lang="en-US" dirty="0" smtClean="0"/>
              <a:t>Supervisors </a:t>
            </a:r>
            <a:r>
              <a:rPr lang="en-US" dirty="0" smtClean="0"/>
              <a:t>should develop exemplary written and verbal communication skills to help them speak with impact, clarity, and brevity.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 smtClean="0"/>
              <a:t>also need to be adept at giving both positive and negative feedback, as well as receiving constructive criticism and input themselves.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QUALITY OF SUPERVISOR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Leadership</a:t>
            </a:r>
          </a:p>
          <a:p>
            <a:r>
              <a:rPr lang="en-US" dirty="0" smtClean="0"/>
              <a:t>There are numerous ways to define leadership, and it may manifest differently, depending on the industry, company culture, or management structure.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 smtClean="0"/>
              <a:t>, certain leadership qualities are universal. Good supervisors take initiative while also providing support, motivation, and accountability to other team members.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 smtClean="0"/>
              <a:t>have their own robust </a:t>
            </a:r>
            <a:r>
              <a:rPr lang="en-US" dirty="0" err="1" smtClean="0"/>
              <a:t>skillset</a:t>
            </a:r>
            <a:r>
              <a:rPr lang="en-US" dirty="0" smtClean="0"/>
              <a:t> and are willing to perform menial or mundane tasks to ensure a program or organization runs properly. </a:t>
            </a:r>
            <a:endParaRPr lang="en-US" dirty="0" smtClean="0"/>
          </a:p>
          <a:p>
            <a:r>
              <a:rPr lang="en-US" dirty="0" smtClean="0"/>
              <a:t>Supervisors also must possess the ability to objectively evaluate their team members; identify their strengths and apply them to the appropriate areas; and recognize any needs for improvement.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Empathy </a:t>
            </a:r>
            <a:r>
              <a:rPr lang="en-US" b="1" dirty="0" smtClean="0"/>
              <a:t>and </a:t>
            </a:r>
            <a:r>
              <a:rPr lang="en-US" b="1" dirty="0" smtClean="0"/>
              <a:t>Compassion</a:t>
            </a:r>
          </a:p>
          <a:p>
            <a:r>
              <a:rPr lang="en-US" dirty="0" smtClean="0"/>
              <a:t>Supervisors are dealing with employees who are, first and foremost, humans.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 smtClean="0"/>
              <a:t>will struggle, experience failure, and have bad days. 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 smtClean="0"/>
              <a:t>certain behavior and errors are unacceptable in a professional environment, supervisors should approach team members and their struggles with empathy and compassion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Those responses will lead to better problem-solving and improvement compared to anger or impatience while also bolstering company loyalty.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Conflict </a:t>
            </a:r>
            <a:r>
              <a:rPr lang="en-US" b="1" dirty="0" smtClean="0"/>
              <a:t>Resolution</a:t>
            </a:r>
          </a:p>
          <a:p>
            <a:r>
              <a:rPr lang="en-US" dirty="0" smtClean="0"/>
              <a:t>Conflict in the workplace is inevitable and not necessarily a negative thing.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 smtClean="0"/>
              <a:t>conflict means is that change is happening and people’s stances or perspectives differ.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a supervisor can competently handle conflict, it becomes an opportunity for strengthening relationships and developing robust solutions.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 smtClean="0"/>
              <a:t>important part of successful conflict resolution is learning different conflict styles, methods, and triggers to help cultivate a process for both preventing and addressing it within a department or organization.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Ability to </a:t>
            </a:r>
            <a:r>
              <a:rPr lang="en-US" b="1" dirty="0" smtClean="0"/>
              <a:t>Delegate</a:t>
            </a:r>
          </a:p>
          <a:p>
            <a:r>
              <a:rPr lang="en-US" dirty="0" smtClean="0"/>
              <a:t>While supervisors should have exemplary work ethics themselves, it’s equally important they know how and when to delegate. </a:t>
            </a:r>
            <a:endParaRPr lang="en-US" dirty="0" smtClean="0"/>
          </a:p>
          <a:p>
            <a:r>
              <a:rPr lang="en-US" dirty="0" smtClean="0"/>
              <a:t>Employees </a:t>
            </a:r>
            <a:r>
              <a:rPr lang="en-US" dirty="0" smtClean="0"/>
              <a:t>want to feel like valuable parts of their company and integral to helping it achieve success. </a:t>
            </a:r>
            <a:endParaRPr lang="en-US" dirty="0" smtClean="0"/>
          </a:p>
          <a:p>
            <a:r>
              <a:rPr lang="en-US" dirty="0" smtClean="0"/>
              <a:t>Delegation </a:t>
            </a:r>
            <a:r>
              <a:rPr lang="en-US" dirty="0" smtClean="0"/>
              <a:t>can become an effective tool for empowering employees. </a:t>
            </a:r>
            <a:endParaRPr lang="en-US" dirty="0" smtClean="0"/>
          </a:p>
          <a:p>
            <a:r>
              <a:rPr lang="en-US" dirty="0" smtClean="0"/>
              <a:t>Supervisors </a:t>
            </a:r>
            <a:r>
              <a:rPr lang="en-US" dirty="0" smtClean="0"/>
              <a:t>must be able to identify which ones are best-equipped to handle certain tasks and find useful ways for every team member to contribute to a project or program.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Problem-Solving</a:t>
            </a:r>
          </a:p>
          <a:p>
            <a:r>
              <a:rPr lang="en-US" dirty="0" smtClean="0"/>
              <a:t>The keys to problem-solving within the workplace are critical thinking, creativity, and consistency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Supervisors are relied on frequently to take the lead when an issue arises. </a:t>
            </a:r>
            <a:endParaRPr lang="en-US" dirty="0" smtClean="0"/>
          </a:p>
          <a:p>
            <a:r>
              <a:rPr lang="en-US" dirty="0" smtClean="0"/>
              <a:t>Their </a:t>
            </a:r>
            <a:r>
              <a:rPr lang="en-US" dirty="0" smtClean="0"/>
              <a:t>job is to find the root of the problem and then follow an acceptable and structured process for addressing it. </a:t>
            </a:r>
            <a:endParaRPr lang="en-US" dirty="0" smtClean="0"/>
          </a:p>
          <a:p>
            <a:r>
              <a:rPr lang="en-US" dirty="0" smtClean="0"/>
              <a:t>Ingenuity </a:t>
            </a:r>
            <a:r>
              <a:rPr lang="en-US" dirty="0" smtClean="0"/>
              <a:t>can be a useful part of problem-solving, but it’s important that supervisors also follow company policy and procedure to ensure certain situations are dealt with fairly, consistently and, in some cases, legally.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Time and Priority </a:t>
            </a:r>
            <a:r>
              <a:rPr lang="en-US" b="1" dirty="0" smtClean="0"/>
              <a:t>Management</a:t>
            </a:r>
          </a:p>
          <a:p>
            <a:r>
              <a:rPr lang="en-US" dirty="0" smtClean="0"/>
              <a:t>Time is limited and certain projects or tasks are more urgent than others.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/>
              <a:t>good supervisor is able to prioritize and delegate accordingly to ensure they are completed in a timely and efficient manner. </a:t>
            </a:r>
            <a:endParaRPr lang="en-US" dirty="0" smtClean="0"/>
          </a:p>
          <a:p>
            <a:r>
              <a:rPr lang="en-US" dirty="0" smtClean="0"/>
              <a:t>With </a:t>
            </a:r>
            <a:r>
              <a:rPr lang="en-US" dirty="0" smtClean="0"/>
              <a:t>excellent time-management skills, a supervisor is able to oversee their team’s heavy workload in the most productive way without leaving employees feeling stressed and burned out.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Confidence</a:t>
            </a:r>
          </a:p>
          <a:p>
            <a:r>
              <a:rPr lang="en-US" dirty="0" smtClean="0"/>
              <a:t>Employees take note of their supervisor’s attitude. When a supervisor makes decisions confidently and then communicates them candidly, that can create a more productive, positive atmosphere. </a:t>
            </a:r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 smtClean="0"/>
              <a:t>only do employees feel more confident in their supervisor’s leadership abilities, but they also appreciate the clarity and direction. </a:t>
            </a:r>
            <a:endParaRPr lang="en-US" dirty="0" smtClean="0"/>
          </a:p>
          <a:p>
            <a:r>
              <a:rPr lang="en-US" dirty="0" smtClean="0"/>
              <a:t>Of </a:t>
            </a:r>
            <a:r>
              <a:rPr lang="en-US" dirty="0" smtClean="0"/>
              <a:t>course, not every decision a supervisor makes will lead to the intended outcome. In that case, it’s equally important for them to humbly accept responsibility, learn from the mistake, and choose a different </a:t>
            </a:r>
            <a:r>
              <a:rPr lang="en-US" dirty="0" smtClean="0"/>
              <a:t>course.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5F405C-4A39-4C87-9E56-4B8665AB45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90600"/>
            <a:ext cx="6324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9356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774</Words>
  <Application>Microsoft Office PowerPoint</Application>
  <PresentationFormat>On-screen Show (4:3)</PresentationFormat>
  <Paragraphs>71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TOPICS TO BE COVERED</vt:lpstr>
      <vt:lpstr>EVALUATION MEANS</vt:lpstr>
      <vt:lpstr>IMPORTANCE OF EVALUATION</vt:lpstr>
      <vt:lpstr>Slide 7</vt:lpstr>
      <vt:lpstr>SUPERVISION</vt:lpstr>
      <vt:lpstr>QUALITY OF SUPERVISOR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jj</dc:creator>
  <cp:lastModifiedBy>Jagjot Singh</cp:lastModifiedBy>
  <cp:revision>144</cp:revision>
  <dcterms:created xsi:type="dcterms:W3CDTF">2022-07-21T00:29:04Z</dcterms:created>
  <dcterms:modified xsi:type="dcterms:W3CDTF">2022-07-29T15:24:23Z</dcterms:modified>
</cp:coreProperties>
</file>